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82" r:id="rId4"/>
    <p:sldId id="283" r:id="rId5"/>
    <p:sldId id="257" r:id="rId6"/>
    <p:sldId id="259" r:id="rId7"/>
    <p:sldId id="260" r:id="rId8"/>
    <p:sldId id="261" r:id="rId9"/>
    <p:sldId id="262" r:id="rId10"/>
    <p:sldId id="274" r:id="rId11"/>
    <p:sldId id="268" r:id="rId12"/>
    <p:sldId id="269" r:id="rId13"/>
    <p:sldId id="270" r:id="rId14"/>
    <p:sldId id="271" r:id="rId15"/>
    <p:sldId id="272" r:id="rId16"/>
    <p:sldId id="263" r:id="rId17"/>
    <p:sldId id="273" r:id="rId18"/>
    <p:sldId id="28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4" r:id="rId37"/>
    <p:sldId id="295" r:id="rId38"/>
    <p:sldId id="296" r:id="rId39"/>
    <p:sldId id="265" r:id="rId40"/>
    <p:sldId id="266" r:id="rId41"/>
    <p:sldId id="26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9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81" y="1041400"/>
            <a:ext cx="7772400" cy="2387600"/>
          </a:xfrm>
        </p:spPr>
        <p:txBody>
          <a:bodyPr/>
          <a:lstStyle/>
          <a:p>
            <a:r>
              <a:rPr lang="en-US" dirty="0"/>
              <a:t>Matematica e Statistica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0531" y="2920260"/>
            <a:ext cx="2539736" cy="319691"/>
          </a:xfrm>
        </p:spPr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30C368-32FD-4752-A06B-A7B45CE5D8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Informatica, Padova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F4FF5-FE28-4845-9C00-A154325FBE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Anno 2022/2023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vettori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B8C794-99CF-F8BF-EE32-019F9B3C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Vettore riga</a:t>
            </a:r>
          </a:p>
          <a:p>
            <a:r>
              <a:rPr lang="it-IT" dirty="0"/>
              <a:t>Vettore colonna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10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EA0EFAD-7EA3-2780-E631-A17FC198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10" y="1562067"/>
            <a:ext cx="1623201" cy="7620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6A729E-18AC-2F91-B6C3-B1E326ED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39" y="2787343"/>
            <a:ext cx="6081287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1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tra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11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C2BD5D-FCDA-0F59-C5BC-1A03E401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59" y="1247854"/>
            <a:ext cx="5711441" cy="49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tra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12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730E15-DC1F-AC60-9458-0DF30136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03" y="1419674"/>
            <a:ext cx="5349704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tra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13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C446A2-0E77-1950-6729-A064036B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49" y="1290532"/>
            <a:ext cx="5364945" cy="15165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A1411E-2BA1-CCFB-0703-E697E2A3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49" y="2807043"/>
            <a:ext cx="5517358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tra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14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1EACD6-FD17-7B20-AC0A-542A9BF5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66" y="1517466"/>
            <a:ext cx="5631668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3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tra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15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8055B4C-F1D6-F7DF-335C-9314BA6C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01" y="1554317"/>
            <a:ext cx="597459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16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392E3D-7228-AD98-4CF4-E65B839B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87" y="1385230"/>
            <a:ext cx="522732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9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17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F4B345-7C8E-92D2-3C22-D85AEFD5C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Quadrata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Numero di righe uguale al numero di colonne</a:t>
            </a:r>
            <a:endParaRPr lang="it-IT" dirty="0"/>
          </a:p>
          <a:p>
            <a:r>
              <a:rPr lang="it-IT" dirty="0"/>
              <a:t>Trasposta</a:t>
            </a:r>
          </a:p>
          <a:p>
            <a:pPr lvl="1"/>
            <a:r>
              <a:rPr lang="it-IT" dirty="0"/>
              <a:t>Matrice che si ottiene scambiando righe e colonne dell’originale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Diagonale</a:t>
            </a:r>
          </a:p>
          <a:p>
            <a:pPr lvl="1"/>
            <a:r>
              <a:rPr lang="it-IT" dirty="0"/>
              <a:t>Tutti gli elementi fuori dalla diagonale principale sono nulli.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C7931B-203B-AC81-960C-07B61FB2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2" y="3429000"/>
            <a:ext cx="4564776" cy="6477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B61BDA6-2DAA-102A-7E09-D99D41FA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4" y="5313544"/>
            <a:ext cx="4549534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18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7191F2-520A-B9FB-25AC-6AA9EA18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05" y="1473121"/>
            <a:ext cx="5791702" cy="18289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64F521-F36A-A590-7F03-165DA53C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38" y="3975057"/>
            <a:ext cx="5799323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19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290B7D-6947-D1BC-74C8-BFE279BF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0" y="1238487"/>
            <a:ext cx="5380186" cy="2484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857FFC4-CC4C-944A-BD94-D61ADE25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85" y="3429000"/>
            <a:ext cx="5547841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Insiemistica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Unione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∪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Intersezione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∪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it-IT" dirty="0"/>
              </a:p>
              <a:p>
                <a:r>
                  <a:rPr lang="it-IT" dirty="0"/>
                  <a:t>Differenza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\</m:t>
                    </m:r>
                    <m:r>
                      <m:rPr>
                        <m:sty m:val="p"/>
                      </m:rP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Prodotto cartesiano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it-IT" dirty="0"/>
              </a:p>
              <a:p>
                <a:r>
                  <a:rPr lang="it-IT" dirty="0"/>
                  <a:t>Complementare di un insieme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𝑖𝑛𝑣𝑒𝑟𝑠𝑜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𝑑𝑖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Cardinalità: quanti elementi ha un insieme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2" t="-28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</a:t>
            </a:fld>
            <a:r>
              <a:rPr lang="en-US" dirty="0"/>
              <a:t> of XX</a:t>
            </a:r>
          </a:p>
        </p:txBody>
      </p:sp>
    </p:spTree>
    <p:extLst>
      <p:ext uri="{BB962C8B-B14F-4D97-AF65-F5344CB8AC3E}">
        <p14:creationId xmlns:p14="http://schemas.microsoft.com/office/powerpoint/2010/main" val="82698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20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D6AAE2-C524-2597-9059-715FC375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10" y="1551792"/>
            <a:ext cx="5524979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21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FA9672-BF0D-222B-6D5D-E46AC9DB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04" y="1142600"/>
            <a:ext cx="5662151" cy="188992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FCB364-94BC-6487-0093-171CF636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04" y="3060699"/>
            <a:ext cx="5921253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22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E50BF7-C6D2-4FC9-11A6-382FB0B7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49" y="1527668"/>
            <a:ext cx="5791702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23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213B5F-D43C-6BB1-1ED7-A5410EB8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1" y="1349880"/>
            <a:ext cx="5959356" cy="16003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6B04D6-3341-4487-504A-6A9BA3E0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619" y="3198374"/>
            <a:ext cx="485436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7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24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213B5F-D43C-6BB1-1ED7-A5410EB8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1" y="1349880"/>
            <a:ext cx="5959356" cy="16003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6B04D6-3341-4487-504A-6A9BA3E0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619" y="3198374"/>
            <a:ext cx="485436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12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con le matrici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25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617339-857E-0F13-0ABF-B62B4C6B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56" y="1508593"/>
            <a:ext cx="6081287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36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Determinante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26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2FBEA8-0A1F-54FF-4BC6-469F12C0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" y="1348559"/>
            <a:ext cx="6942422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2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Determinante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27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B8A9AD-22F1-29A8-AA99-62C6D268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03" y="1561938"/>
            <a:ext cx="6858594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2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Determinante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28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37A033-0233-5DDB-81F7-4492CA8F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1249491"/>
            <a:ext cx="677476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35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Determinante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29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EF1483-6C19-814F-F4D5-E816ACF4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18" y="2247722"/>
            <a:ext cx="6790008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5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Leggi di De Morgan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</a:t>
            </a:fld>
            <a:r>
              <a:rPr lang="en-US" dirty="0"/>
              <a:t> of XX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A90A5A-41B7-E1FB-36B8-EE6A787E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506855"/>
            <a:ext cx="4318000" cy="192214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EBD070-7D8E-C46E-58EB-35DE215C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930650"/>
            <a:ext cx="4318000" cy="14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6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Determinante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30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7FC3ED-EC66-563F-6DC8-E45F4EB7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47" y="1767696"/>
            <a:ext cx="675190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8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Matrice inversa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31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25CEEB-26CD-F68E-0E77-0C212769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2" y="2362107"/>
            <a:ext cx="68662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2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Matrice inversa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32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D7A4F5-34A7-B728-E600-3FDEF61E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5" y="2007747"/>
            <a:ext cx="6812870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7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Matrice inversa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33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1FD7F7-90D3-F602-9DF0-FCD7FB1F7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24" y="2289711"/>
            <a:ext cx="5220152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7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Rango di una matrice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34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1C9F37-DF46-A3EE-BEAC-A2716E39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2" y="1391220"/>
            <a:ext cx="6645216" cy="36274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D4985E-DED1-E04B-1C02-859912B0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51" y="5332869"/>
            <a:ext cx="6629975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del rango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35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79E2D3-9C81-6D8A-CABC-A56A6E1B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281667"/>
            <a:ext cx="4712007" cy="49162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BD3ECC-6560-D3C4-CDC5-118FE0DB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636" y="3607714"/>
            <a:ext cx="262912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5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Studio di funzione: dominio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36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16B4AD3-D4B1-0B86-AF92-F24DC6B6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Data una funzione qualsiasi:</a:t>
            </a:r>
          </a:p>
          <a:p>
            <a:pPr lvl="1"/>
            <a:r>
              <a:rPr lang="it-IT" dirty="0"/>
              <a:t>Dominio </a:t>
            </a:r>
            <a:r>
              <a:rPr lang="it-IT" dirty="0">
                <a:sym typeface="Wingdings" panose="05000000000000000000" pitchFamily="2" charset="2"/>
              </a:rPr>
              <a:t> Dove esiste la funzione</a:t>
            </a:r>
          </a:p>
          <a:p>
            <a:pPr lvl="1"/>
            <a:endParaRPr lang="it-IT" dirty="0">
              <a:sym typeface="Wingdings" panose="05000000000000000000" pitchFamily="2" charset="2"/>
            </a:endParaRPr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43E74E9-2B8B-8497-6BA5-2129E32D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67" y="2205262"/>
            <a:ext cx="5860029" cy="172272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3AD2471-7519-CFDA-62DA-40299D93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7" y="4054710"/>
            <a:ext cx="5860028" cy="20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Studio di funzione: dominio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37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16B4AD3-D4B1-0B86-AF92-F24DC6B6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t-IT" dirty="0">
              <a:sym typeface="Wingdings" panose="05000000000000000000" pitchFamily="2" charset="2"/>
            </a:endParaRPr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369B56-D0C6-6B76-BA71-88BD53ED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1855333"/>
            <a:ext cx="643945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Studio di funzione: parità e disparità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38</a:t>
            </a:fld>
            <a:r>
              <a:rPr lang="en-US"/>
              <a:t> of XX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216B4AD3-D4B1-0B86-AF92-F24DC6B6F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ym typeface="Wingdings" panose="05000000000000000000" pitchFamily="2" charset="2"/>
                  </a:rPr>
                  <a:t>Pari</a:t>
                </a: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Grafico simmetrico rispetto all’asse delle 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it-IT" dirty="0">
                  <a:sym typeface="Wingdings" panose="05000000000000000000" pitchFamily="2" charset="2"/>
                </a:endParaRPr>
              </a:p>
              <a:p>
                <a:r>
                  <a:rPr lang="it-IT" dirty="0">
                    <a:sym typeface="Wingdings" panose="05000000000000000000" pitchFamily="2" charset="2"/>
                  </a:rPr>
                  <a:t>Dispari</a:t>
                </a: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Grafico simmetrico rispetto all’origine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it-IT" dirty="0">
                  <a:sym typeface="Wingdings" panose="05000000000000000000" pitchFamily="2" charset="2"/>
                </a:endParaRPr>
              </a:p>
              <a:p>
                <a:pPr lvl="1"/>
                <a:endParaRPr lang="it-IT" dirty="0">
                  <a:sym typeface="Wingdings" panose="05000000000000000000" pitchFamily="2" charset="2"/>
                </a:endParaRPr>
              </a:p>
              <a:p>
                <a:pPr lvl="1"/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9" name="Segnaposto contenuto 8">
                <a:extLst>
                  <a:ext uri="{FF2B5EF4-FFF2-40B4-BE49-F238E27FC236}">
                    <a16:creationId xmlns:a16="http://schemas.microsoft.com/office/drawing/2014/main" id="{216B4AD3-D4B1-0B86-AF92-F24DC6B6F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2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9ECCD51-833C-33F2-4A02-F317CE0B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9" y="4102054"/>
            <a:ext cx="4160881" cy="10516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F94B38C-3C59-A29C-71E5-7DF7B8D77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39" y="5160536"/>
            <a:ext cx="5898391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7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Trigonometria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70CF5-4C7D-42A7-5B7F-949450ED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39</a:t>
            </a:fld>
            <a:r>
              <a:rPr lang="en-US"/>
              <a:t> of 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0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Insiemi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</a:t>
            </a:fld>
            <a:r>
              <a:rPr lang="en-US" dirty="0"/>
              <a:t> of XX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ED8DCF-A400-9140-44FB-EF943836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5" y="1480502"/>
            <a:ext cx="5093970" cy="38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7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Integrali definiti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70CF5-4C7D-42A7-5B7F-949450ED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40</a:t>
            </a:fld>
            <a:r>
              <a:rPr lang="en-US"/>
              <a:t> of 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74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D9A20-BA18-F695-D3D6-FF294C5B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Integrali indefiniti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A70CF5-4C7D-42A7-5B7F-949450ED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D7114-23B2-5F6A-99F5-8196E162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41</a:t>
            </a:fld>
            <a:r>
              <a:rPr lang="en-US"/>
              <a:t> of 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combinatorio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960" y="1406412"/>
                <a:ext cx="7886700" cy="48419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it-IT" dirty="0"/>
                  <a:t>Disposizioni semplici (senza ripetizione)</a:t>
                </a:r>
                <a:endParaRPr lang="it-IT" dirty="0">
                  <a:sym typeface="Wingdings" panose="05000000000000000000" pitchFamily="2" charset="2"/>
                </a:endParaRP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Figurano «k» oggetti senza ripetizione ed è gruppo ordinato (conta l’ordine)</a:t>
                </a:r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𝑝𝑜𝑠𝑠𝑖𝑏𝑖𝑙𝑖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𝑠𝑐𝑒𝑙𝑡𝑒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𝑜𝑟𝑑𝑖𝑛𝑎𝑡𝑒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457200" lvl="1" indent="0">
                  <a:buNone/>
                </a:pPr>
                <a:r>
                  <a:rPr lang="it-IT" dirty="0"/>
                  <a:t>Esempio: In quanti modi diversi 5 alunni si possono sedere su 3 sedie numerate?</a:t>
                </a:r>
              </a:p>
              <a:p>
                <a:pPr marL="457200" lvl="1" indent="0">
                  <a:buNone/>
                </a:pPr>
                <a:endParaRPr lang="it-IT" dirty="0"/>
              </a:p>
              <a:p>
                <a:r>
                  <a:rPr lang="it-IT" dirty="0"/>
                  <a:t>Disposizioni con ripetizione</a:t>
                </a:r>
              </a:p>
              <a:p>
                <a:pPr lvl="1"/>
                <a:r>
                  <a:rPr lang="it-IT" dirty="0"/>
                  <a:t>Tutti i possibili raggruppamenti di oggetti tali che in ciascuno appaiono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oggetti un massimo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volte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Esempio: Utilizzando le cifre 1,2,3 quanti numeri di 4 cifre si possono formare?</a:t>
                </a:r>
              </a:p>
              <a:p>
                <a:pPr lvl="1"/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960" y="1406412"/>
                <a:ext cx="7886700" cy="4841988"/>
              </a:xfrm>
              <a:blipFill>
                <a:blip r:embed="rId2"/>
                <a:stretch>
                  <a:fillRect l="-1237" t="-3275" r="-3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5</a:t>
            </a:fld>
            <a:r>
              <a:rPr lang="en-US" dirty="0"/>
              <a:t> of XX</a:t>
            </a:r>
          </a:p>
        </p:txBody>
      </p:sp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combinatorio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81908"/>
                <a:ext cx="7886700" cy="5083287"/>
              </a:xfrm>
            </p:spPr>
            <p:txBody>
              <a:bodyPr>
                <a:noAutofit/>
              </a:bodyPr>
              <a:lstStyle/>
              <a:p>
                <a:r>
                  <a:rPr lang="it-IT" dirty="0"/>
                  <a:t>Permutazioni semplici (senza ripetizione)</a:t>
                </a:r>
                <a:endParaRPr lang="it-IT" dirty="0">
                  <a:sym typeface="Wingdings" panose="05000000000000000000" pitchFamily="2" charset="2"/>
                </a:endParaRP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Prendo tutti gli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it-IT" dirty="0"/>
                  <a:t> oggetti e formo un gruppo con tutti questi (conta l’ordine)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Quanti anagrammi anche senza senso si possono formare con la parola LIBRO?</a:t>
                </a:r>
              </a:p>
              <a:p>
                <a:r>
                  <a:rPr lang="it-IT" dirty="0"/>
                  <a:t>Permutazioni con ripetizione</a:t>
                </a:r>
              </a:p>
              <a:p>
                <a:pPr lvl="1"/>
                <a:r>
                  <a:rPr lang="it-IT" dirty="0"/>
                  <a:t>Tutti i possibili raggruppamenti di oggetti tali che in ciascuno appaiono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oggetti un massimo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volte (conta l’ordine) e non tutti gli elementi sono diversi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!…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Quanti anagrammi anche senza senso si possono formare con la parola MAMMA?</a:t>
                </a:r>
              </a:p>
              <a:p>
                <a:pPr lvl="1"/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81908"/>
                <a:ext cx="7886700" cy="5083287"/>
              </a:xfrm>
              <a:blipFill>
                <a:blip r:embed="rId2"/>
                <a:stretch>
                  <a:fillRect l="-1391" t="-1918" b="-4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6</a:t>
            </a:fld>
            <a:r>
              <a:rPr lang="en-US" dirty="0"/>
              <a:t> of XX</a:t>
            </a:r>
          </a:p>
        </p:txBody>
      </p:sp>
    </p:spTree>
    <p:extLst>
      <p:ext uri="{BB962C8B-B14F-4D97-AF65-F5344CB8AC3E}">
        <p14:creationId xmlns:p14="http://schemas.microsoft.com/office/powerpoint/2010/main" val="64598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combinatorio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98166"/>
                <a:ext cx="7886700" cy="5083287"/>
              </a:xfrm>
            </p:spPr>
            <p:txBody>
              <a:bodyPr>
                <a:noAutofit/>
              </a:bodyPr>
              <a:lstStyle/>
              <a:p>
                <a:r>
                  <a:rPr lang="it-IT" dirty="0"/>
                  <a:t>Combinazioni semplici (senza ripetizione)</a:t>
                </a:r>
                <a:endParaRPr lang="it-IT" dirty="0">
                  <a:sym typeface="Wingdings" panose="05000000000000000000" pitchFamily="2" charset="2"/>
                </a:endParaRP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Prendo tra gli oggetti alcuni tali che ciascun gruppo differisca dai restanti almeno per uno degli elementi in esso contenuti (non conta l’ordine)</a:t>
                </a:r>
                <a:endParaRPr lang="it-IT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it-IT" dirty="0"/>
                  <a:t> </a:t>
                </a:r>
                <a:r>
                  <a:rPr lang="it-IT" dirty="0">
                    <a:sym typeface="Wingdings" panose="05000000000000000000" pitchFamily="2" charset="2"/>
                  </a:rPr>
                  <a:t> Coefficiente binomiale</a:t>
                </a:r>
                <a:endParaRPr lang="it-IT" dirty="0"/>
              </a:p>
              <a:p>
                <a:r>
                  <a:rPr lang="it-IT" dirty="0"/>
                  <a:t>Combinazioni con ripetizione</a:t>
                </a:r>
              </a:p>
              <a:p>
                <a:pPr lvl="1"/>
                <a:r>
                  <a:rPr lang="it-IT" dirty="0">
                    <a:sym typeface="Wingdings" panose="05000000000000000000" pitchFamily="2" charset="2"/>
                  </a:rPr>
                  <a:t>Prendo tra gli oggetti alcuni tali che ciascun gruppo differisca dai restanti almeno per uno degli elementi in esso contenuti </a:t>
                </a:r>
                <a:r>
                  <a:rPr lang="it-IT" dirty="0"/>
                  <a:t>un massimo di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volte (non conta l’ordine)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</m:oMath>
                </a14:m>
                <a:endParaRPr lang="it-IT" dirty="0"/>
              </a:p>
              <a:p>
                <a:pPr lvl="1"/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DA280-E867-4B30-B421-CA2D60DF4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98166"/>
                <a:ext cx="7886700" cy="5083287"/>
              </a:xfrm>
              <a:blipFill>
                <a:blip r:embed="rId2"/>
                <a:stretch>
                  <a:fillRect l="-1391" t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7</a:t>
            </a:fld>
            <a:r>
              <a:rPr lang="en-US" dirty="0"/>
              <a:t> of XX</a:t>
            </a:r>
          </a:p>
        </p:txBody>
      </p:sp>
    </p:spTree>
    <p:extLst>
      <p:ext uri="{BB962C8B-B14F-4D97-AF65-F5344CB8AC3E}">
        <p14:creationId xmlns:p14="http://schemas.microsoft.com/office/powerpoint/2010/main" val="208162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Calcolo combinatorio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8</a:t>
            </a:fld>
            <a:r>
              <a:rPr lang="en-US" dirty="0"/>
              <a:t> of XX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2F68411-7509-ED15-5F78-735922D3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9" y="1472796"/>
            <a:ext cx="8212361" cy="41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2B27D3-71ED-F9B5-3822-D221DE2D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Vettori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9B8C794-99CF-F8BF-EE32-019F9B3C2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Vettore</a:t>
                </a:r>
              </a:p>
              <a:p>
                <a:pPr lvl="1"/>
                <a:r>
                  <a:rPr lang="it-IT" dirty="0"/>
                  <a:t>Un insieme di segmenti con stessa lunghezza, direzione e verso (quindi caratterizzato da questi)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𝑣𝑒𝑡𝑡𝑜𝑟𝑒</m:t>
                        </m:r>
                      </m:e>
                    </m:acc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9B8C794-99CF-F8BF-EE32-019F9B3C2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2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1C4110-C2C2-3432-EB1B-F75B2A19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9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AF25705-58B0-786F-4C73-5B6AD23A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1" y="3279699"/>
            <a:ext cx="3429297" cy="217188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DF58D19-8ECD-0B10-6EAE-CDF607CD8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10" y="3429000"/>
            <a:ext cx="3551287" cy="13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8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622</Words>
  <Application>Microsoft Office PowerPoint</Application>
  <PresentationFormat>Presentazione su schermo (4:3)</PresentationFormat>
  <Paragraphs>137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Tema di Office</vt:lpstr>
      <vt:lpstr>Matematica e Statistica</vt:lpstr>
      <vt:lpstr>Insiemistica</vt:lpstr>
      <vt:lpstr>Leggi di De Morgan</vt:lpstr>
      <vt:lpstr>Tipi di Insiemi</vt:lpstr>
      <vt:lpstr>Calcolo combinatorio</vt:lpstr>
      <vt:lpstr>Calcolo combinatorio</vt:lpstr>
      <vt:lpstr>Calcolo combinatorio</vt:lpstr>
      <vt:lpstr>Calcolo combinatorio</vt:lpstr>
      <vt:lpstr>Vettori</vt:lpstr>
      <vt:lpstr>Tipi di vettori</vt:lpstr>
      <vt:lpstr>Operazioni tra vettori</vt:lpstr>
      <vt:lpstr>Operazioni tra vettori</vt:lpstr>
      <vt:lpstr>Operazioni tra vettori</vt:lpstr>
      <vt:lpstr>Operazioni tra vettori</vt:lpstr>
      <vt:lpstr>Operazioni tra vettori</vt:lpstr>
      <vt:lpstr>Matrici</vt:lpstr>
      <vt:lpstr>Tipi di matrici</vt:lpstr>
      <vt:lpstr>Tipi di matrici</vt:lpstr>
      <vt:lpstr>Operazioni con le matrici</vt:lpstr>
      <vt:lpstr>Operazioni con le matrici</vt:lpstr>
      <vt:lpstr>Operazioni con le matrici</vt:lpstr>
      <vt:lpstr>Operazioni con le matrici</vt:lpstr>
      <vt:lpstr>Operazioni con le matrici</vt:lpstr>
      <vt:lpstr>Operazioni con le matrici</vt:lpstr>
      <vt:lpstr>Operazioni con le matrici</vt:lpstr>
      <vt:lpstr>Determinante di una matrice</vt:lpstr>
      <vt:lpstr>Determinante di una matrice</vt:lpstr>
      <vt:lpstr>Determinante di una matrice</vt:lpstr>
      <vt:lpstr>Determinante di una matrice</vt:lpstr>
      <vt:lpstr>Determinante di una matrice</vt:lpstr>
      <vt:lpstr>Matrice inversa</vt:lpstr>
      <vt:lpstr>Matrice inversa</vt:lpstr>
      <vt:lpstr>Matrice inversa</vt:lpstr>
      <vt:lpstr>Rango di una matrice</vt:lpstr>
      <vt:lpstr>Calcolo del rango</vt:lpstr>
      <vt:lpstr>Studio di funzione: dominio</vt:lpstr>
      <vt:lpstr>Studio di funzione: dominio</vt:lpstr>
      <vt:lpstr>Studio di funzione: parità e disparità</vt:lpstr>
      <vt:lpstr>Trigonometria</vt:lpstr>
      <vt:lpstr>Integrali definiti</vt:lpstr>
      <vt:lpstr>Integrali indefiniti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Matematica e Statistica</dc:title>
  <dc:creator>Gabriel Rovesti</dc:creator>
  <cp:lastModifiedBy>Gabriel Rovesti</cp:lastModifiedBy>
  <cp:revision>13</cp:revision>
  <dcterms:created xsi:type="dcterms:W3CDTF">2023-03-22T15:05:26Z</dcterms:created>
  <dcterms:modified xsi:type="dcterms:W3CDTF">2023-03-22T16:21:21Z</dcterms:modified>
</cp:coreProperties>
</file>